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5" r:id="rId4"/>
    <p:sldId id="258" r:id="rId5"/>
    <p:sldId id="266" r:id="rId6"/>
    <p:sldId id="259" r:id="rId7"/>
    <p:sldId id="260" r:id="rId8"/>
    <p:sldId id="261" r:id="rId9"/>
    <p:sldId id="262" r:id="rId10"/>
    <p:sldId id="263" r:id="rId11"/>
    <p:sldId id="268" r:id="rId12"/>
    <p:sldId id="264"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EBA245-ABF7-45D0-9D43-607272E57CE4}" type="datetimeFigureOut">
              <a:rPr lang="en-US" smtClean="0"/>
              <a:pPr/>
              <a:t>11/26/2016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F9524E-A713-4E5B-B671-3D89C15199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EBA245-ABF7-45D0-9D43-607272E57CE4}" type="datetimeFigureOut">
              <a:rPr lang="en-US" smtClean="0"/>
              <a:pPr/>
              <a:t>11/26/2016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F9524E-A713-4E5B-B671-3D89C15199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EBA245-ABF7-45D0-9D43-607272E57CE4}" type="datetimeFigureOut">
              <a:rPr lang="en-US" smtClean="0"/>
              <a:pPr/>
              <a:t>11/26/2016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F9524E-A713-4E5B-B671-3D89C15199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EBA245-ABF7-45D0-9D43-607272E57CE4}" type="datetimeFigureOut">
              <a:rPr lang="en-US" smtClean="0"/>
              <a:pPr/>
              <a:t>11/26/2016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F9524E-A713-4E5B-B671-3D89C151994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EBA245-ABF7-45D0-9D43-607272E57CE4}" type="datetimeFigureOut">
              <a:rPr lang="en-US" smtClean="0"/>
              <a:pPr/>
              <a:t>11/26/2016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F9524E-A713-4E5B-B671-3D89C151994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EBA245-ABF7-45D0-9D43-607272E57CE4}" type="datetimeFigureOut">
              <a:rPr lang="en-US" smtClean="0"/>
              <a:pPr/>
              <a:t>11/26/2016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F9524E-A713-4E5B-B671-3D89C151994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EBA245-ABF7-45D0-9D43-607272E57CE4}" type="datetimeFigureOut">
              <a:rPr lang="en-US" smtClean="0"/>
              <a:pPr/>
              <a:t>11/26/2016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F9524E-A713-4E5B-B671-3D89C15199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6EBA245-ABF7-45D0-9D43-607272E57CE4}" type="datetimeFigureOut">
              <a:rPr lang="en-US" smtClean="0"/>
              <a:pPr/>
              <a:t>11/26/2016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F9524E-A713-4E5B-B671-3D89C151994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6EBA245-ABF7-45D0-9D43-607272E57CE4}" type="datetimeFigureOut">
              <a:rPr lang="en-US" smtClean="0"/>
              <a:pPr/>
              <a:t>11/26/2016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F9524E-A713-4E5B-B671-3D89C15199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6EBA245-ABF7-45D0-9D43-607272E57CE4}" type="datetimeFigureOut">
              <a:rPr lang="en-US" smtClean="0"/>
              <a:pPr/>
              <a:t>11/26/2016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F9524E-A713-4E5B-B671-3D89C15199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6EBA245-ABF7-45D0-9D43-607272E57CE4}" type="datetimeFigureOut">
              <a:rPr lang="en-US" smtClean="0"/>
              <a:pPr/>
              <a:t>11/26/2016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F9524E-A713-4E5B-B671-3D89C151994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EBA245-ABF7-45D0-9D43-607272E57CE4}" type="datetimeFigureOut">
              <a:rPr lang="en-US" smtClean="0"/>
              <a:pPr/>
              <a:t>11/26/2016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F9524E-A713-4E5B-B671-3D89C15199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1" algn="r" rtl="0">
              <a:spcBef>
                <a:spcPct val="0"/>
              </a:spcBef>
            </a:pPr>
            <a:r>
              <a:rPr lang="en-US" sz="3600" dirty="0" smtClean="0">
                <a:latin typeface="Berlin Sans FB Demi" pitchFamily="34" charset="0"/>
              </a:rPr>
              <a:t>Linking Tobacco Control </a:t>
            </a:r>
            <a:br>
              <a:rPr lang="en-US" sz="3600" dirty="0" smtClean="0">
                <a:latin typeface="Berlin Sans FB Demi" pitchFamily="34" charset="0"/>
              </a:rPr>
            </a:br>
            <a:r>
              <a:rPr lang="en-US" sz="3600" dirty="0" smtClean="0">
                <a:latin typeface="Berlin Sans FB Demi" pitchFamily="34" charset="0"/>
              </a:rPr>
              <a:t>and Human Rights</a:t>
            </a:r>
            <a:r>
              <a:rPr lang="id-ID" sz="3600" dirty="0" smtClean="0">
                <a:latin typeface="Berlin Sans FB Demi" pitchFamily="34" charset="0"/>
              </a:rPr>
              <a:t>:</a:t>
            </a:r>
            <a:br>
              <a:rPr lang="id-ID" sz="3600" dirty="0" smtClean="0">
                <a:latin typeface="Berlin Sans FB Demi" pitchFamily="34" charset="0"/>
              </a:rPr>
            </a:br>
            <a:r>
              <a:rPr lang="en-US" sz="2600" b="1" dirty="0" smtClean="0">
                <a:solidFill>
                  <a:srgbClr val="FF0000"/>
                </a:solidFill>
              </a:rPr>
              <a:t>SMOKE FREE AIR IS A HUMAN RIGHT</a:t>
            </a:r>
            <a:br>
              <a:rPr lang="en-US" sz="2600" b="1" dirty="0" smtClean="0">
                <a:solidFill>
                  <a:srgbClr val="FF0000"/>
                </a:solidFill>
              </a:rPr>
            </a:br>
            <a:r>
              <a:rPr lang="en-US" sz="3600" dirty="0" smtClean="0">
                <a:latin typeface="Berlin Sans FB Demi" pitchFamily="34" charset="0"/>
              </a:rPr>
              <a:t> </a:t>
            </a:r>
            <a:endParaRPr lang="en-US" sz="3600" dirty="0">
              <a:latin typeface="Berlin Sans FB Demi" pitchFamily="34" charset="0"/>
            </a:endParaRPr>
          </a:p>
        </p:txBody>
      </p:sp>
      <p:sp>
        <p:nvSpPr>
          <p:cNvPr id="3" name="Subtitle 2"/>
          <p:cNvSpPr>
            <a:spLocks noGrp="1"/>
          </p:cNvSpPr>
          <p:nvPr>
            <p:ph type="subTitle" idx="1"/>
          </p:nvPr>
        </p:nvSpPr>
        <p:spPr/>
        <p:txBody>
          <a:bodyPr>
            <a:normAutofit lnSpcReduction="10000"/>
          </a:bodyPr>
          <a:lstStyle/>
          <a:p>
            <a:endParaRPr lang="en-US" dirty="0" smtClean="0"/>
          </a:p>
          <a:p>
            <a:r>
              <a:rPr lang="en-US" sz="2400" b="1" dirty="0" err="1" smtClean="0">
                <a:latin typeface="Bell MT" pitchFamily="18" charset="0"/>
              </a:rPr>
              <a:t>Ifdhal</a:t>
            </a:r>
            <a:r>
              <a:rPr lang="en-US" sz="2400" b="1" dirty="0" smtClean="0">
                <a:latin typeface="Bell MT" pitchFamily="18" charset="0"/>
              </a:rPr>
              <a:t> </a:t>
            </a:r>
            <a:r>
              <a:rPr lang="en-US" sz="2400" b="1" dirty="0" err="1" smtClean="0">
                <a:latin typeface="Bell MT" pitchFamily="18" charset="0"/>
              </a:rPr>
              <a:t>Kasim</a:t>
            </a:r>
            <a:endParaRPr lang="id-ID" sz="2400" b="1" dirty="0" smtClean="0">
              <a:latin typeface="Bell MT" pitchFamily="18" charset="0"/>
            </a:endParaRPr>
          </a:p>
          <a:p>
            <a:r>
              <a:rPr lang="id-ID" sz="2000" b="1" i="1" dirty="0" smtClean="0">
                <a:latin typeface="Bell MT" pitchFamily="18" charset="0"/>
              </a:rPr>
              <a:t>Human Rights Advocate</a:t>
            </a:r>
            <a:endParaRPr lang="en-US" sz="2000" b="1" i="1" dirty="0">
              <a:latin typeface="Bell M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latin typeface="Bodoni MT" pitchFamily="18" charset="0"/>
              </a:rPr>
              <a:t>UN Bodies using the FCTC as a </a:t>
            </a:r>
            <a:r>
              <a:rPr lang="en-US" dirty="0" err="1" smtClean="0">
                <a:latin typeface="Bodoni MT" pitchFamily="18" charset="0"/>
              </a:rPr>
              <a:t>standars</a:t>
            </a:r>
            <a:r>
              <a:rPr lang="en-US" dirty="0" smtClean="0">
                <a:latin typeface="Bodoni MT" pitchFamily="18" charset="0"/>
              </a:rPr>
              <a:t> to measures States compliance with Human Rights Law:</a:t>
            </a:r>
          </a:p>
          <a:p>
            <a:pPr>
              <a:buNone/>
            </a:pPr>
            <a:endParaRPr lang="en-US" dirty="0" smtClean="0">
              <a:latin typeface="Bodoni MT" pitchFamily="18" charset="0"/>
            </a:endParaRPr>
          </a:p>
          <a:p>
            <a:pPr>
              <a:buNone/>
            </a:pPr>
            <a:r>
              <a:rPr lang="en-US" dirty="0" smtClean="0">
                <a:latin typeface="Bodoni MT" pitchFamily="18" charset="0"/>
              </a:rPr>
              <a:t>	- CESCR, concluding observations on Brazil, 2009</a:t>
            </a:r>
          </a:p>
          <a:p>
            <a:pPr>
              <a:buNone/>
            </a:pPr>
            <a:r>
              <a:rPr lang="en-US" dirty="0" smtClean="0">
                <a:latin typeface="Bodoni MT" pitchFamily="18" charset="0"/>
              </a:rPr>
              <a:t>	- CEDAW concluding observation on Argentina, 2010</a:t>
            </a:r>
          </a:p>
          <a:p>
            <a:pPr>
              <a:buNone/>
            </a:pPr>
            <a:r>
              <a:rPr lang="en-US" dirty="0" smtClean="0">
                <a:latin typeface="Bodoni MT" pitchFamily="18" charset="0"/>
              </a:rPr>
              <a:t>	- CESCR, concluding observation on Argentina, </a:t>
            </a:r>
            <a:r>
              <a:rPr lang="en-US" dirty="0" smtClean="0">
                <a:latin typeface="Bodoni MT" pitchFamily="18" charset="0"/>
              </a:rPr>
              <a:t>2011</a:t>
            </a:r>
            <a:endParaRPr lang="id-ID" dirty="0" smtClean="0">
              <a:latin typeface="Bodoni MT" pitchFamily="18" charset="0"/>
            </a:endParaRPr>
          </a:p>
          <a:p>
            <a:pPr>
              <a:buNone/>
            </a:pPr>
            <a:r>
              <a:rPr lang="id-ID" dirty="0" smtClean="0">
                <a:latin typeface="Bodoni MT" pitchFamily="18" charset="0"/>
              </a:rPr>
              <a:t>	</a:t>
            </a:r>
            <a:r>
              <a:rPr lang="id-ID" dirty="0" smtClean="0">
                <a:latin typeface="Bodoni MT" pitchFamily="18" charset="0"/>
              </a:rPr>
              <a:t>- CESCR, concluding observation on Indonesia, </a:t>
            </a:r>
            <a:endParaRPr lang="en-US" dirty="0" smtClean="0">
              <a:latin typeface="Bodoni MT" pitchFamily="18" charset="0"/>
            </a:endParaRPr>
          </a:p>
        </p:txBody>
      </p:sp>
      <p:sp>
        <p:nvSpPr>
          <p:cNvPr id="3" name="Title 2"/>
          <p:cNvSpPr>
            <a:spLocks noGrp="1"/>
          </p:cNvSpPr>
          <p:nvPr>
            <p:ph type="title"/>
          </p:nvPr>
        </p:nvSpPr>
        <p:spPr/>
        <p:txBody>
          <a:bodyPr>
            <a:normAutofit/>
          </a:bodyPr>
          <a:lstStyle/>
          <a:p>
            <a:r>
              <a:rPr lang="en-US" sz="3600" dirty="0" smtClean="0">
                <a:latin typeface="Angsana New" pitchFamily="18" charset="-34"/>
                <a:cs typeface="Angsana New" pitchFamily="18" charset="-34"/>
              </a:rPr>
              <a:t>The FCTC and Human Right Obligations - Treaties</a:t>
            </a:r>
            <a:endParaRPr lang="en-US" sz="3600" dirty="0">
              <a:latin typeface="Angsana New" pitchFamily="18" charset="-34"/>
              <a:cs typeface="Angsana New" pitchFamily="18" charset="-3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endParaRPr lang="id-ID" sz="2800" dirty="0" smtClean="0">
              <a:latin typeface="Bodoni MT" pitchFamily="18" charset="0"/>
            </a:endParaRPr>
          </a:p>
          <a:p>
            <a:r>
              <a:rPr lang="en-US" sz="2900" dirty="0" smtClean="0">
                <a:latin typeface="Bodoni MT" pitchFamily="18" charset="0"/>
              </a:rPr>
              <a:t>The </a:t>
            </a:r>
            <a:r>
              <a:rPr lang="en-US" sz="2900" dirty="0" smtClean="0">
                <a:latin typeface="Bodoni MT" pitchFamily="18" charset="0"/>
              </a:rPr>
              <a:t>Committee is concerned at tobacco addiction, which affects almost one third </a:t>
            </a:r>
            <a:r>
              <a:rPr lang="en-US" sz="2900" dirty="0" smtClean="0">
                <a:latin typeface="Bodoni MT" pitchFamily="18" charset="0"/>
              </a:rPr>
              <a:t>of</a:t>
            </a:r>
            <a:r>
              <a:rPr lang="id-ID" sz="2900" dirty="0" smtClean="0">
                <a:latin typeface="Bodoni MT" pitchFamily="18" charset="0"/>
              </a:rPr>
              <a:t> </a:t>
            </a:r>
            <a:r>
              <a:rPr lang="en-US" sz="2900" dirty="0" smtClean="0">
                <a:latin typeface="Bodoni MT" pitchFamily="18" charset="0"/>
              </a:rPr>
              <a:t>the </a:t>
            </a:r>
            <a:r>
              <a:rPr lang="en-US" sz="2900" dirty="0" smtClean="0">
                <a:latin typeface="Bodoni MT" pitchFamily="18" charset="0"/>
              </a:rPr>
              <a:t>State party’s population. The Committee also expresses concern at the provisions </a:t>
            </a:r>
            <a:r>
              <a:rPr lang="en-US" sz="2900" dirty="0" smtClean="0">
                <a:latin typeface="Bodoni MT" pitchFamily="18" charset="0"/>
              </a:rPr>
              <a:t>of</a:t>
            </a:r>
            <a:r>
              <a:rPr lang="id-ID" sz="2900" dirty="0" smtClean="0">
                <a:latin typeface="Bodoni MT" pitchFamily="18" charset="0"/>
              </a:rPr>
              <a:t> </a:t>
            </a:r>
            <a:r>
              <a:rPr lang="en-US" sz="2900" dirty="0" smtClean="0">
                <a:latin typeface="Bodoni MT" pitchFamily="18" charset="0"/>
              </a:rPr>
              <a:t>Law </a:t>
            </a:r>
            <a:r>
              <a:rPr lang="en-US" sz="2900" dirty="0" smtClean="0">
                <a:latin typeface="Bodoni MT" pitchFamily="18" charset="0"/>
              </a:rPr>
              <a:t>35/2009 on Narcotics which among others provide for the compulsory treatment </a:t>
            </a:r>
            <a:r>
              <a:rPr lang="en-US" sz="2900" dirty="0" smtClean="0">
                <a:latin typeface="Bodoni MT" pitchFamily="18" charset="0"/>
              </a:rPr>
              <a:t>of</a:t>
            </a:r>
            <a:r>
              <a:rPr lang="id-ID" sz="2900" dirty="0" smtClean="0">
                <a:latin typeface="Bodoni MT" pitchFamily="18" charset="0"/>
              </a:rPr>
              <a:t>drug </a:t>
            </a:r>
            <a:r>
              <a:rPr lang="id-ID" sz="2900" dirty="0" smtClean="0">
                <a:latin typeface="Bodoni MT" pitchFamily="18" charset="0"/>
              </a:rPr>
              <a:t>users (art. 12).</a:t>
            </a:r>
          </a:p>
          <a:p>
            <a:endParaRPr lang="id-ID" sz="2900" dirty="0" smtClean="0">
              <a:latin typeface="Bodoni MT" pitchFamily="18" charset="0"/>
            </a:endParaRPr>
          </a:p>
          <a:p>
            <a:r>
              <a:rPr lang="en-US" sz="2900" dirty="0" smtClean="0">
                <a:latin typeface="Bodoni MT" pitchFamily="18" charset="0"/>
              </a:rPr>
              <a:t>The </a:t>
            </a:r>
            <a:r>
              <a:rPr lang="en-US" sz="2900" dirty="0" smtClean="0">
                <a:latin typeface="Bodoni MT" pitchFamily="18" charset="0"/>
              </a:rPr>
              <a:t>Committee recommends that the State party:</a:t>
            </a:r>
          </a:p>
          <a:p>
            <a:r>
              <a:rPr lang="en-US" sz="2900" dirty="0" smtClean="0">
                <a:latin typeface="Bodoni MT" pitchFamily="18" charset="0"/>
              </a:rPr>
              <a:t>(a) Conduct preventive awareness-raising on the serious health </a:t>
            </a:r>
            <a:r>
              <a:rPr lang="en-US" sz="2900" dirty="0" smtClean="0">
                <a:latin typeface="Bodoni MT" pitchFamily="18" charset="0"/>
              </a:rPr>
              <a:t>risks</a:t>
            </a:r>
            <a:r>
              <a:rPr lang="id-ID" sz="2900" dirty="0" smtClean="0">
                <a:latin typeface="Bodoni MT" pitchFamily="18" charset="0"/>
              </a:rPr>
              <a:t> </a:t>
            </a:r>
            <a:r>
              <a:rPr lang="en-US" sz="2900" dirty="0" smtClean="0">
                <a:latin typeface="Bodoni MT" pitchFamily="18" charset="0"/>
              </a:rPr>
              <a:t>associated </a:t>
            </a:r>
            <a:r>
              <a:rPr lang="en-US" sz="2900" dirty="0" smtClean="0">
                <a:latin typeface="Bodoni MT" pitchFamily="18" charset="0"/>
              </a:rPr>
              <a:t>with smoking and illicit substance abuse, targeting primarily youth </a:t>
            </a:r>
            <a:r>
              <a:rPr lang="en-US" sz="2900" dirty="0" smtClean="0">
                <a:latin typeface="Bodoni MT" pitchFamily="18" charset="0"/>
              </a:rPr>
              <a:t>and</a:t>
            </a:r>
            <a:r>
              <a:rPr lang="id-ID" sz="2900" dirty="0" smtClean="0">
                <a:latin typeface="Bodoni MT" pitchFamily="18" charset="0"/>
              </a:rPr>
              <a:t> </a:t>
            </a:r>
            <a:r>
              <a:rPr lang="en-US" sz="2900" dirty="0" smtClean="0">
                <a:latin typeface="Bodoni MT" pitchFamily="18" charset="0"/>
              </a:rPr>
              <a:t>women</a:t>
            </a:r>
            <a:r>
              <a:rPr lang="en-US" sz="2900" dirty="0" smtClean="0">
                <a:latin typeface="Bodoni MT" pitchFamily="18" charset="0"/>
              </a:rPr>
              <a:t>, including in rural areas;</a:t>
            </a:r>
          </a:p>
          <a:p>
            <a:r>
              <a:rPr lang="en-US" sz="2900" dirty="0" smtClean="0">
                <a:latin typeface="Bodoni MT" pitchFamily="18" charset="0"/>
              </a:rPr>
              <a:t>(b) Enact anti-tobacco legislation which prohibits indoor smoking in </a:t>
            </a:r>
            <a:r>
              <a:rPr lang="en-US" sz="2900" dirty="0" smtClean="0">
                <a:latin typeface="Bodoni MT" pitchFamily="18" charset="0"/>
              </a:rPr>
              <a:t>public</a:t>
            </a:r>
            <a:r>
              <a:rPr lang="id-ID" sz="2900" dirty="0" smtClean="0">
                <a:latin typeface="Bodoni MT" pitchFamily="18" charset="0"/>
              </a:rPr>
              <a:t> </a:t>
            </a:r>
            <a:r>
              <a:rPr lang="en-US" sz="2900" dirty="0" smtClean="0">
                <a:latin typeface="Bodoni MT" pitchFamily="18" charset="0"/>
              </a:rPr>
              <a:t>buildings </a:t>
            </a:r>
            <a:r>
              <a:rPr lang="en-US" sz="2900" dirty="0" smtClean="0">
                <a:latin typeface="Bodoni MT" pitchFamily="18" charset="0"/>
              </a:rPr>
              <a:t>and in the workplace and enforces a comprehensive ban on </a:t>
            </a:r>
            <a:r>
              <a:rPr lang="en-US" sz="2900" dirty="0" smtClean="0">
                <a:latin typeface="Bodoni MT" pitchFamily="18" charset="0"/>
              </a:rPr>
              <a:t>tobacco</a:t>
            </a:r>
            <a:r>
              <a:rPr lang="id-ID" sz="2900" dirty="0" smtClean="0">
                <a:latin typeface="Bodoni MT" pitchFamily="18" charset="0"/>
              </a:rPr>
              <a:t> advertising</a:t>
            </a:r>
            <a:r>
              <a:rPr lang="id-ID" sz="2900" dirty="0" smtClean="0">
                <a:latin typeface="Bodoni MT" pitchFamily="18" charset="0"/>
              </a:rPr>
              <a:t>, promotion and sponsorship;</a:t>
            </a:r>
          </a:p>
          <a:p>
            <a:r>
              <a:rPr lang="en-US" sz="2900" dirty="0" smtClean="0">
                <a:latin typeface="Bodoni MT" pitchFamily="18" charset="0"/>
              </a:rPr>
              <a:t>(c) Bring Law 35/2009 on Narcotics into line with international human</a:t>
            </a:r>
          </a:p>
          <a:p>
            <a:r>
              <a:rPr lang="id-ID" sz="2900" dirty="0" smtClean="0">
                <a:latin typeface="Bodoni MT" pitchFamily="18" charset="0"/>
              </a:rPr>
              <a:t>rights standards</a:t>
            </a:r>
            <a:r>
              <a:rPr lang="id-ID" sz="2900" dirty="0" smtClean="0">
                <a:latin typeface="Bodoni MT" pitchFamily="18" charset="0"/>
              </a:rPr>
              <a:t>;</a:t>
            </a:r>
          </a:p>
          <a:p>
            <a:r>
              <a:rPr lang="en-US" sz="2900" dirty="0" smtClean="0">
                <a:latin typeface="Bodoni MT" pitchFamily="18" charset="0"/>
              </a:rPr>
              <a:t>(</a:t>
            </a:r>
            <a:r>
              <a:rPr lang="en-US" sz="2900" dirty="0" smtClean="0">
                <a:latin typeface="Bodoni MT" pitchFamily="18" charset="0"/>
              </a:rPr>
              <a:t>d) Apply a human rights-based approach to the treatment of tobacco </a:t>
            </a:r>
            <a:r>
              <a:rPr lang="en-US" sz="2900" dirty="0" smtClean="0">
                <a:latin typeface="Bodoni MT" pitchFamily="18" charset="0"/>
              </a:rPr>
              <a:t>and</a:t>
            </a:r>
            <a:r>
              <a:rPr lang="id-ID" sz="2900" dirty="0" smtClean="0">
                <a:latin typeface="Bodoni MT" pitchFamily="18" charset="0"/>
              </a:rPr>
              <a:t> </a:t>
            </a:r>
            <a:r>
              <a:rPr lang="en-US" sz="2900" dirty="0" smtClean="0">
                <a:latin typeface="Bodoni MT" pitchFamily="18" charset="0"/>
              </a:rPr>
              <a:t>drug </a:t>
            </a:r>
            <a:r>
              <a:rPr lang="en-US" sz="2900" dirty="0" smtClean="0">
                <a:latin typeface="Bodoni MT" pitchFamily="18" charset="0"/>
              </a:rPr>
              <a:t>addiction, and provide appropriate health care, culturally sensitive </a:t>
            </a:r>
            <a:r>
              <a:rPr lang="en-US" sz="2900" dirty="0" smtClean="0">
                <a:latin typeface="Bodoni MT" pitchFamily="18" charset="0"/>
              </a:rPr>
              <a:t>psychological</a:t>
            </a:r>
            <a:r>
              <a:rPr lang="id-ID" sz="2900" dirty="0" smtClean="0">
                <a:latin typeface="Bodoni MT" pitchFamily="18" charset="0"/>
              </a:rPr>
              <a:t> </a:t>
            </a:r>
            <a:r>
              <a:rPr lang="en-US" sz="2900" dirty="0" smtClean="0">
                <a:latin typeface="Bodoni MT" pitchFamily="18" charset="0"/>
              </a:rPr>
              <a:t>support </a:t>
            </a:r>
            <a:r>
              <a:rPr lang="en-US" sz="2900" dirty="0" smtClean="0">
                <a:latin typeface="Bodoni MT" pitchFamily="18" charset="0"/>
              </a:rPr>
              <a:t>services </a:t>
            </a:r>
            <a:r>
              <a:rPr lang="en-US" sz="2900" dirty="0" smtClean="0">
                <a:latin typeface="Bodoni MT" pitchFamily="18" charset="0"/>
              </a:rPr>
              <a:t>an</a:t>
            </a:r>
            <a:r>
              <a:rPr lang="id-ID" sz="2900" dirty="0" smtClean="0">
                <a:latin typeface="Bodoni MT" pitchFamily="18" charset="0"/>
              </a:rPr>
              <a:t>d </a:t>
            </a:r>
            <a:r>
              <a:rPr lang="en-US" sz="2900" dirty="0" smtClean="0">
                <a:latin typeface="Bodoni MT" pitchFamily="18" charset="0"/>
              </a:rPr>
              <a:t>rehabilitation </a:t>
            </a:r>
            <a:r>
              <a:rPr lang="en-US" sz="2900" dirty="0" smtClean="0">
                <a:latin typeface="Bodoni MT" pitchFamily="18" charset="0"/>
              </a:rPr>
              <a:t>to such persons, including effective </a:t>
            </a:r>
            <a:r>
              <a:rPr lang="en-US" sz="2900" dirty="0" smtClean="0">
                <a:latin typeface="Bodoni MT" pitchFamily="18" charset="0"/>
              </a:rPr>
              <a:t>drug</a:t>
            </a:r>
            <a:r>
              <a:rPr lang="id-ID" sz="2900" dirty="0" smtClean="0">
                <a:latin typeface="Bodoni MT" pitchFamily="18" charset="0"/>
              </a:rPr>
              <a:t> </a:t>
            </a:r>
            <a:r>
              <a:rPr lang="en-US" sz="2900" dirty="0" smtClean="0">
                <a:latin typeface="Bodoni MT" pitchFamily="18" charset="0"/>
              </a:rPr>
              <a:t>dependence </a:t>
            </a:r>
            <a:r>
              <a:rPr lang="en-US" sz="2900" dirty="0" smtClean="0">
                <a:latin typeface="Bodoni MT" pitchFamily="18" charset="0"/>
              </a:rPr>
              <a:t>treatment such as </a:t>
            </a:r>
            <a:r>
              <a:rPr lang="en-US" sz="2900" dirty="0" err="1" smtClean="0">
                <a:latin typeface="Bodoni MT" pitchFamily="18" charset="0"/>
              </a:rPr>
              <a:t>opioid</a:t>
            </a:r>
            <a:r>
              <a:rPr lang="en-US" sz="2900" dirty="0" smtClean="0">
                <a:latin typeface="Bodoni MT" pitchFamily="18" charset="0"/>
              </a:rPr>
              <a:t> substitution therapy.</a:t>
            </a:r>
          </a:p>
          <a:p>
            <a:r>
              <a:rPr lang="en-US" sz="2900" dirty="0" smtClean="0">
                <a:latin typeface="Bodoni MT" pitchFamily="18" charset="0"/>
              </a:rPr>
              <a:t>The Committee also encourages the State party to ratify the World Health</a:t>
            </a:r>
            <a:endParaRPr lang="id-ID" sz="2900" dirty="0">
              <a:latin typeface="Bodoni MT" pitchFamily="18" charset="0"/>
            </a:endParaRPr>
          </a:p>
        </p:txBody>
      </p:sp>
      <p:sp>
        <p:nvSpPr>
          <p:cNvPr id="3" name="Title 2"/>
          <p:cNvSpPr>
            <a:spLocks noGrp="1"/>
          </p:cNvSpPr>
          <p:nvPr>
            <p:ph type="title"/>
          </p:nvPr>
        </p:nvSpPr>
        <p:spPr/>
        <p:txBody>
          <a:bodyPr>
            <a:normAutofit/>
          </a:bodyPr>
          <a:lstStyle/>
          <a:p>
            <a:r>
              <a:rPr lang="id-ID" sz="3600" dirty="0" smtClean="0">
                <a:latin typeface="Bodoni MT" pitchFamily="18" charset="0"/>
              </a:rPr>
              <a:t>Concluding </a:t>
            </a:r>
            <a:r>
              <a:rPr lang="id-ID" sz="3600" dirty="0" smtClean="0">
                <a:latin typeface="Bodoni MT" pitchFamily="18" charset="0"/>
              </a:rPr>
              <a:t>observation on Indonesia</a:t>
            </a:r>
            <a:endParaRPr lang="id-ID"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Bodoni MT" pitchFamily="18" charset="0"/>
              </a:rPr>
              <a:t>The FCTC, human rights and constitutional litigation</a:t>
            </a:r>
          </a:p>
          <a:p>
            <a:endParaRPr lang="en-US" dirty="0" smtClean="0">
              <a:latin typeface="Bodoni MT" pitchFamily="18" charset="0"/>
            </a:endParaRPr>
          </a:p>
          <a:p>
            <a:r>
              <a:rPr lang="en-US" dirty="0" smtClean="0">
                <a:latin typeface="Bodoni MT" pitchFamily="18" charset="0"/>
              </a:rPr>
              <a:t>FCTC as a standard that justifies government regulation and the FCTC as legal obligation for government to regulation</a:t>
            </a:r>
          </a:p>
          <a:p>
            <a:endParaRPr lang="en-US" dirty="0" smtClean="0">
              <a:latin typeface="Bodoni MT" pitchFamily="18" charset="0"/>
            </a:endParaRPr>
          </a:p>
          <a:p>
            <a:r>
              <a:rPr lang="en-US" dirty="0" smtClean="0">
                <a:latin typeface="Bodoni MT" pitchFamily="18" charset="0"/>
              </a:rPr>
              <a:t>Examples of relevant case law:</a:t>
            </a:r>
          </a:p>
          <a:p>
            <a:pPr>
              <a:buNone/>
            </a:pPr>
            <a:r>
              <a:rPr lang="en-US" dirty="0" smtClean="0">
                <a:latin typeface="Bodoni MT" pitchFamily="18" charset="0"/>
              </a:rPr>
              <a:t>	- Indonesia, Guatemala 2010, </a:t>
            </a:r>
            <a:r>
              <a:rPr lang="en-US" dirty="0" err="1" smtClean="0">
                <a:latin typeface="Bodoni MT" pitchFamily="18" charset="0"/>
              </a:rPr>
              <a:t>columbia</a:t>
            </a:r>
            <a:r>
              <a:rPr lang="en-US" dirty="0" smtClean="0">
                <a:latin typeface="Bodoni MT" pitchFamily="18" charset="0"/>
              </a:rPr>
              <a:t> 2010, Peru 2011, and Belgium 2011</a:t>
            </a:r>
            <a:endParaRPr lang="en-US" dirty="0">
              <a:latin typeface="Bodoni MT" pitchFamily="18" charset="0"/>
            </a:endParaRPr>
          </a:p>
        </p:txBody>
      </p:sp>
      <p:sp>
        <p:nvSpPr>
          <p:cNvPr id="3" name="Title 2"/>
          <p:cNvSpPr>
            <a:spLocks noGrp="1"/>
          </p:cNvSpPr>
          <p:nvPr>
            <p:ph type="title"/>
          </p:nvPr>
        </p:nvSpPr>
        <p:spPr/>
        <p:txBody>
          <a:bodyPr>
            <a:normAutofit fontScale="90000"/>
          </a:bodyPr>
          <a:lstStyle/>
          <a:p>
            <a:r>
              <a:rPr lang="en-US" sz="4400" dirty="0" smtClean="0">
                <a:latin typeface="Angsana New" pitchFamily="18" charset="-34"/>
                <a:cs typeface="Angsana New" pitchFamily="18" charset="-34"/>
              </a:rPr>
              <a:t>The FCTC and Human Right Obligations </a:t>
            </a:r>
            <a:br>
              <a:rPr lang="en-US" sz="4400" dirty="0" smtClean="0">
                <a:latin typeface="Angsana New" pitchFamily="18" charset="-34"/>
                <a:cs typeface="Angsana New" pitchFamily="18" charset="-34"/>
              </a:rPr>
            </a:br>
            <a:r>
              <a:rPr lang="en-US" sz="4400" dirty="0" smtClean="0">
                <a:latin typeface="Angsana New" pitchFamily="18" charset="-34"/>
                <a:cs typeface="Angsana New" pitchFamily="18" charset="-34"/>
              </a:rPr>
              <a:t>– Domestic Litigation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endParaRPr lang="en-US" dirty="0" smtClean="0"/>
          </a:p>
          <a:p>
            <a:r>
              <a:rPr lang="en-US" dirty="0" smtClean="0">
                <a:latin typeface="Bodoni MT" pitchFamily="18" charset="0"/>
              </a:rPr>
              <a:t>Human rights and tobacco control are mutually reinforcing, supported both by human rights law and by the FCTC –two complementary regime in international law</a:t>
            </a:r>
          </a:p>
          <a:p>
            <a:endParaRPr lang="en-US" dirty="0" smtClean="0">
              <a:latin typeface="Bodoni MT" pitchFamily="18" charset="0"/>
            </a:endParaRPr>
          </a:p>
          <a:p>
            <a:r>
              <a:rPr lang="en-US" dirty="0" smtClean="0">
                <a:latin typeface="Bodoni MT" pitchFamily="18" charset="0"/>
              </a:rPr>
              <a:t>Using human rights can be effective not only in defending tobacco control, but also in affirmatively advancing tobacco control at the national level.</a:t>
            </a:r>
          </a:p>
          <a:p>
            <a:endParaRPr lang="en-US" dirty="0" smtClean="0">
              <a:latin typeface="Bodoni MT" pitchFamily="18" charset="0"/>
            </a:endParaRPr>
          </a:p>
          <a:p>
            <a:r>
              <a:rPr lang="en-US" dirty="0" smtClean="0">
                <a:latin typeface="Bodoni MT" pitchFamily="18" charset="0"/>
              </a:rPr>
              <a:t>FCTC Conference of the Parties develops a mechanism to monitor implementation of the FCTC, international and regional human rights system can monitor the implementation of the FCTC duties</a:t>
            </a:r>
          </a:p>
          <a:p>
            <a:pPr algn="ctr">
              <a:buNone/>
            </a:pPr>
            <a:endParaRPr lang="en-US" b="1" dirty="0"/>
          </a:p>
        </p:txBody>
      </p:sp>
      <p:sp>
        <p:nvSpPr>
          <p:cNvPr id="3" name="Title 2"/>
          <p:cNvSpPr>
            <a:spLocks noGrp="1"/>
          </p:cNvSpPr>
          <p:nvPr>
            <p:ph type="title"/>
          </p:nvPr>
        </p:nvSpPr>
        <p:spPr/>
        <p:txBody>
          <a:bodyPr/>
          <a:lstStyle/>
          <a:p>
            <a:r>
              <a:rPr lang="en-US" dirty="0" smtClean="0">
                <a:latin typeface="Angsana New" pitchFamily="18" charset="-34"/>
                <a:cs typeface="Angsana New" pitchFamily="18" charset="-34"/>
              </a:rPr>
              <a:t>Conclusion</a:t>
            </a:r>
            <a:endParaRPr lang="en-US" dirty="0">
              <a:latin typeface="Angsana New" pitchFamily="18" charset="-34"/>
              <a:cs typeface="Angsana New" pitchFamily="18" charset="-3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800" dirty="0" smtClean="0">
                <a:latin typeface="Bodoni MT" pitchFamily="18" charset="0"/>
              </a:rPr>
              <a:t>To shift a trend: the tobacco industry has more effectively used human rights arguments.</a:t>
            </a:r>
          </a:p>
          <a:p>
            <a:pPr>
              <a:buNone/>
            </a:pPr>
            <a:r>
              <a:rPr lang="en-US" sz="1800" dirty="0" smtClean="0">
                <a:latin typeface="Bodoni MT" pitchFamily="18" charset="0"/>
              </a:rPr>
              <a:t>	</a:t>
            </a:r>
            <a:r>
              <a:rPr lang="en-US" sz="1600" dirty="0" smtClean="0">
                <a:latin typeface="Bodoni MT" pitchFamily="18" charset="0"/>
              </a:rPr>
              <a:t>- Such as freedom of speech; rights of property; rights of privacy</a:t>
            </a:r>
          </a:p>
          <a:p>
            <a:pPr>
              <a:buNone/>
            </a:pPr>
            <a:r>
              <a:rPr lang="en-US" sz="1600" dirty="0" smtClean="0">
                <a:latin typeface="Bodoni MT" pitchFamily="18" charset="0"/>
              </a:rPr>
              <a:t> </a:t>
            </a:r>
          </a:p>
          <a:p>
            <a:r>
              <a:rPr lang="en-US" sz="1800" dirty="0" smtClean="0">
                <a:latin typeface="Bodoni MT" pitchFamily="18" charset="0"/>
              </a:rPr>
              <a:t>To strengthen a political position: human rights law has a prominent role in political and policy discourses.</a:t>
            </a:r>
          </a:p>
          <a:p>
            <a:pPr>
              <a:buNone/>
            </a:pPr>
            <a:r>
              <a:rPr lang="en-US" sz="1800" dirty="0" smtClean="0">
                <a:latin typeface="Bodoni MT" pitchFamily="18" charset="0"/>
              </a:rPr>
              <a:t>	</a:t>
            </a:r>
            <a:r>
              <a:rPr lang="en-US" sz="1600" dirty="0" smtClean="0">
                <a:latin typeface="Bodoni MT" pitchFamily="18" charset="0"/>
              </a:rPr>
              <a:t>- Once a relevant societal issue acquires the status of a human rights, it has  special consideration in public policy</a:t>
            </a:r>
          </a:p>
          <a:p>
            <a:pPr>
              <a:buNone/>
            </a:pPr>
            <a:endParaRPr lang="en-US" sz="1600" dirty="0" smtClean="0">
              <a:latin typeface="Bodoni MT" pitchFamily="18" charset="0"/>
            </a:endParaRPr>
          </a:p>
          <a:p>
            <a:r>
              <a:rPr lang="en-US" sz="1800" dirty="0" smtClean="0">
                <a:latin typeface="Bodoni MT" pitchFamily="18" charset="0"/>
              </a:rPr>
              <a:t>To link FCTC provision with existing human rights obligations</a:t>
            </a:r>
          </a:p>
          <a:p>
            <a:pPr>
              <a:buNone/>
            </a:pPr>
            <a:r>
              <a:rPr lang="en-US" sz="1800" dirty="0" smtClean="0">
                <a:latin typeface="Bodoni MT" pitchFamily="18" charset="0"/>
              </a:rPr>
              <a:t>	- Strengthening the </a:t>
            </a:r>
            <a:r>
              <a:rPr lang="en-US" sz="1800" dirty="0" err="1" smtClean="0">
                <a:latin typeface="Bodoni MT" pitchFamily="18" charset="0"/>
              </a:rPr>
              <a:t>fctc</a:t>
            </a:r>
            <a:r>
              <a:rPr lang="en-US" sz="1800" dirty="0" smtClean="0">
                <a:latin typeface="Bodoni MT" pitchFamily="18" charset="0"/>
              </a:rPr>
              <a:t> implementation</a:t>
            </a:r>
          </a:p>
          <a:p>
            <a:pPr>
              <a:buNone/>
            </a:pPr>
            <a:endParaRPr lang="en-US" sz="1800" dirty="0" smtClean="0">
              <a:latin typeface="Bodoni MT" pitchFamily="18" charset="0"/>
            </a:endParaRPr>
          </a:p>
          <a:p>
            <a:r>
              <a:rPr lang="en-US" sz="1800" dirty="0" smtClean="0">
                <a:latin typeface="Bodoni MT" pitchFamily="18" charset="0"/>
              </a:rPr>
              <a:t>Human rights bodies can monitor implementation of FCTC</a:t>
            </a:r>
          </a:p>
          <a:p>
            <a:endParaRPr lang="en-US" sz="1800" dirty="0" smtClean="0">
              <a:latin typeface="Bodoni MT" pitchFamily="18" charset="0"/>
            </a:endParaRPr>
          </a:p>
          <a:p>
            <a:r>
              <a:rPr lang="en-US" sz="1800" dirty="0" smtClean="0">
                <a:latin typeface="Bodoni MT" pitchFamily="18" charset="0"/>
              </a:rPr>
              <a:t>The FCTC to define content of governments human rights obligations</a:t>
            </a:r>
            <a:endParaRPr lang="en-US" sz="1800" dirty="0">
              <a:latin typeface="Bodoni MT" pitchFamily="18" charset="0"/>
            </a:endParaRPr>
          </a:p>
        </p:txBody>
      </p:sp>
      <p:sp>
        <p:nvSpPr>
          <p:cNvPr id="3" name="Title 2"/>
          <p:cNvSpPr>
            <a:spLocks noGrp="1"/>
          </p:cNvSpPr>
          <p:nvPr>
            <p:ph type="title"/>
          </p:nvPr>
        </p:nvSpPr>
        <p:spPr/>
        <p:txBody>
          <a:bodyPr>
            <a:normAutofit/>
          </a:bodyPr>
          <a:lstStyle/>
          <a:p>
            <a:r>
              <a:rPr lang="en-US" sz="3600" dirty="0" smtClean="0">
                <a:latin typeface="Angsana New" pitchFamily="18" charset="-34"/>
                <a:cs typeface="Angsana New" pitchFamily="18" charset="-34"/>
              </a:rPr>
              <a:t>Human Rights Approach to Tobacco Control</a:t>
            </a:r>
            <a:endParaRPr lang="en-US" sz="3600" dirty="0">
              <a:latin typeface="Angsana New" pitchFamily="18" charset="-34"/>
              <a:cs typeface="Angsana New" pitchFamily="18" charset="-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endParaRPr lang="en-US" sz="2400" dirty="0" smtClean="0">
              <a:latin typeface="Franklin Gothic Medium" pitchFamily="34" charset="0"/>
            </a:endParaRPr>
          </a:p>
          <a:p>
            <a:pPr>
              <a:lnSpc>
                <a:spcPct val="90000"/>
              </a:lnSpc>
            </a:pPr>
            <a:r>
              <a:rPr lang="en-US" sz="2400" dirty="0" smtClean="0">
                <a:latin typeface="Franklin Gothic Medium" pitchFamily="34" charset="0"/>
              </a:rPr>
              <a:t>Rights that belong to all human beings at all time and all places by virtue of being born as human beings. (</a:t>
            </a:r>
            <a:r>
              <a:rPr lang="en-US" sz="2400" i="1" dirty="0" smtClean="0">
                <a:latin typeface="Franklin Gothic Medium" pitchFamily="34" charset="0"/>
              </a:rPr>
              <a:t>Natural Rights Theory</a:t>
            </a:r>
            <a:r>
              <a:rPr lang="en-US" sz="2400" dirty="0" smtClean="0">
                <a:latin typeface="Franklin Gothic Medium" pitchFamily="34" charset="0"/>
              </a:rPr>
              <a:t>).</a:t>
            </a:r>
          </a:p>
          <a:p>
            <a:pPr>
              <a:lnSpc>
                <a:spcPct val="90000"/>
              </a:lnSpc>
              <a:buFont typeface="Wingdings" pitchFamily="2" charset="2"/>
              <a:buNone/>
            </a:pPr>
            <a:endParaRPr lang="en-US" sz="2400" dirty="0" smtClean="0">
              <a:latin typeface="Franklin Gothic Medium" pitchFamily="34" charset="0"/>
            </a:endParaRPr>
          </a:p>
          <a:p>
            <a:pPr>
              <a:lnSpc>
                <a:spcPct val="90000"/>
              </a:lnSpc>
            </a:pPr>
            <a:r>
              <a:rPr lang="en-US" sz="2400" dirty="0" smtClean="0">
                <a:latin typeface="Franklin Gothic Medium" pitchFamily="34" charset="0"/>
              </a:rPr>
              <a:t>Traditionally classified into two broad categories: negative and positive rights (civil and political rights; </a:t>
            </a:r>
            <a:r>
              <a:rPr lang="en-US" sz="2400" dirty="0" err="1" smtClean="0">
                <a:latin typeface="Franklin Gothic Medium" pitchFamily="34" charset="0"/>
              </a:rPr>
              <a:t>economi</a:t>
            </a:r>
            <a:r>
              <a:rPr lang="en-US" sz="2400" dirty="0" smtClean="0">
                <a:latin typeface="Franklin Gothic Medium" pitchFamily="34" charset="0"/>
              </a:rPr>
              <a:t>, cultural and social rights).</a:t>
            </a:r>
          </a:p>
          <a:p>
            <a:pPr>
              <a:lnSpc>
                <a:spcPct val="90000"/>
              </a:lnSpc>
            </a:pPr>
            <a:endParaRPr lang="en-US" sz="2400" dirty="0" smtClean="0">
              <a:latin typeface="Franklin Gothic Medium" pitchFamily="34" charset="0"/>
            </a:endParaRPr>
          </a:p>
          <a:p>
            <a:pPr>
              <a:lnSpc>
                <a:spcPct val="90000"/>
              </a:lnSpc>
            </a:pPr>
            <a:r>
              <a:rPr lang="en-US" sz="2400" dirty="0" smtClean="0">
                <a:latin typeface="Franklin Gothic Medium" pitchFamily="34" charset="0"/>
              </a:rPr>
              <a:t>This twofold characterization of human rights increasingly has been replaced with threefold classification of human rights obligation: focuses on the type of state obligation</a:t>
            </a:r>
            <a:endParaRPr lang="en-US" dirty="0"/>
          </a:p>
        </p:txBody>
      </p:sp>
      <p:sp>
        <p:nvSpPr>
          <p:cNvPr id="3" name="Title 2"/>
          <p:cNvSpPr>
            <a:spLocks noGrp="1"/>
          </p:cNvSpPr>
          <p:nvPr>
            <p:ph type="title"/>
          </p:nvPr>
        </p:nvSpPr>
        <p:spPr/>
        <p:txBody>
          <a:bodyPr>
            <a:normAutofit/>
          </a:bodyPr>
          <a:lstStyle/>
          <a:p>
            <a:r>
              <a:rPr lang="en-US" sz="4400" dirty="0" smtClean="0">
                <a:latin typeface="Angsana New" pitchFamily="18" charset="-34"/>
                <a:cs typeface="Angsana New" pitchFamily="18" charset="-34"/>
              </a:rPr>
              <a:t>What is Human Rights?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latin typeface="Bodoni MT" pitchFamily="18" charset="0"/>
              </a:rPr>
              <a:t>State 	:	Duty Bearer</a:t>
            </a:r>
          </a:p>
          <a:p>
            <a:pPr>
              <a:buNone/>
            </a:pPr>
            <a:r>
              <a:rPr lang="en-US" dirty="0" smtClean="0">
                <a:latin typeface="Bodoni MT" pitchFamily="18" charset="0"/>
              </a:rPr>
              <a:t>				</a:t>
            </a:r>
            <a:r>
              <a:rPr lang="en-US" sz="1600" dirty="0" smtClean="0">
                <a:latin typeface="Bodoni MT" pitchFamily="18" charset="0"/>
              </a:rPr>
              <a:t>(fulfills responsibility )</a:t>
            </a:r>
          </a:p>
          <a:p>
            <a:r>
              <a:rPr lang="en-US" dirty="0" smtClean="0">
                <a:latin typeface="Bodoni MT" pitchFamily="18" charset="0"/>
              </a:rPr>
              <a:t>Persons	:	Right Holder</a:t>
            </a:r>
          </a:p>
          <a:p>
            <a:pPr>
              <a:buNone/>
            </a:pPr>
            <a:r>
              <a:rPr lang="en-US" dirty="0" smtClean="0">
                <a:latin typeface="Bodoni MT" pitchFamily="18" charset="0"/>
              </a:rPr>
              <a:t>				</a:t>
            </a:r>
            <a:r>
              <a:rPr lang="en-US" sz="1600" dirty="0" smtClean="0">
                <a:latin typeface="Bodoni MT" pitchFamily="18" charset="0"/>
              </a:rPr>
              <a:t>(claims rights from… )</a:t>
            </a:r>
          </a:p>
          <a:p>
            <a:r>
              <a:rPr lang="en-US" dirty="0" smtClean="0">
                <a:latin typeface="Bodoni MT" pitchFamily="18" charset="0"/>
              </a:rPr>
              <a:t>Society	: 	Respecting</a:t>
            </a:r>
          </a:p>
          <a:p>
            <a:endParaRPr lang="en-US" dirty="0" smtClean="0">
              <a:latin typeface="Bodoni MT" pitchFamily="18" charset="0"/>
            </a:endParaRPr>
          </a:p>
          <a:p>
            <a:pPr>
              <a:buNone/>
            </a:pPr>
            <a:r>
              <a:rPr lang="en-US" sz="2000" smtClean="0">
                <a:latin typeface="Bodoni MT" pitchFamily="18" charset="0"/>
              </a:rPr>
              <a:t>Note: The </a:t>
            </a:r>
            <a:r>
              <a:rPr lang="en-US" sz="2000" dirty="0" smtClean="0">
                <a:latin typeface="Bodoni MT" pitchFamily="18" charset="0"/>
              </a:rPr>
              <a:t>reciprocal relationship between rights holders and duty bearers</a:t>
            </a:r>
            <a:endParaRPr lang="en-US" sz="2000" dirty="0">
              <a:latin typeface="Bodoni MT" pitchFamily="18" charset="0"/>
            </a:endParaRPr>
          </a:p>
        </p:txBody>
      </p:sp>
      <p:sp>
        <p:nvSpPr>
          <p:cNvPr id="3" name="Title 2"/>
          <p:cNvSpPr>
            <a:spLocks noGrp="1"/>
          </p:cNvSpPr>
          <p:nvPr>
            <p:ph type="title"/>
          </p:nvPr>
        </p:nvSpPr>
        <p:spPr/>
        <p:txBody>
          <a:bodyPr>
            <a:normAutofit/>
          </a:bodyPr>
          <a:lstStyle/>
          <a:p>
            <a:r>
              <a:rPr lang="en-US" sz="3600" dirty="0" smtClean="0">
                <a:latin typeface="Angsana New" pitchFamily="18" charset="-34"/>
                <a:cs typeface="Angsana New" pitchFamily="18" charset="-34"/>
              </a:rPr>
              <a:t>Subjects in International human rights Law</a:t>
            </a:r>
            <a:endParaRPr lang="en-US" sz="3600" dirty="0">
              <a:latin typeface="Angsana New" pitchFamily="18" charset="-34"/>
              <a:cs typeface="Angsana New" pitchFamily="18" charset="-3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b="1" dirty="0" smtClean="0"/>
              <a:t>Respect</a:t>
            </a:r>
            <a:r>
              <a:rPr lang="en-US" dirty="0" smtClean="0"/>
              <a:t>: refrain from interfering with the 			enjoyment of the rights</a:t>
            </a:r>
          </a:p>
          <a:p>
            <a:endParaRPr lang="en-US" dirty="0" smtClean="0"/>
          </a:p>
          <a:p>
            <a:r>
              <a:rPr lang="en-US" b="1" dirty="0" smtClean="0"/>
              <a:t>Protect</a:t>
            </a:r>
            <a:r>
              <a:rPr lang="en-US" dirty="0" smtClean="0"/>
              <a:t> : prevent others from interfering with 		the enjoyment of the rights</a:t>
            </a:r>
          </a:p>
          <a:p>
            <a:endParaRPr lang="en-US" dirty="0" smtClean="0"/>
          </a:p>
          <a:p>
            <a:r>
              <a:rPr lang="en-US" b="1" dirty="0" smtClean="0"/>
              <a:t>Fulfill</a:t>
            </a:r>
            <a:r>
              <a:rPr lang="en-US" dirty="0" smtClean="0"/>
              <a:t> : 	adopt </a:t>
            </a:r>
            <a:r>
              <a:rPr lang="en-US" dirty="0" err="1" smtClean="0"/>
              <a:t>appropriete</a:t>
            </a:r>
            <a:r>
              <a:rPr lang="en-US" dirty="0" smtClean="0"/>
              <a:t> measures toward 		full realization of the rights</a:t>
            </a:r>
          </a:p>
          <a:p>
            <a:endParaRPr lang="en-US" dirty="0"/>
          </a:p>
        </p:txBody>
      </p:sp>
      <p:sp>
        <p:nvSpPr>
          <p:cNvPr id="3" name="Title 2"/>
          <p:cNvSpPr>
            <a:spLocks noGrp="1"/>
          </p:cNvSpPr>
          <p:nvPr>
            <p:ph type="title"/>
          </p:nvPr>
        </p:nvSpPr>
        <p:spPr/>
        <p:txBody>
          <a:bodyPr/>
          <a:lstStyle/>
          <a:p>
            <a:r>
              <a:rPr lang="en-US" sz="4400" dirty="0" smtClean="0">
                <a:latin typeface="Angsana New" pitchFamily="18" charset="-34"/>
                <a:cs typeface="Angsana New" pitchFamily="18" charset="-34"/>
              </a:rPr>
              <a:t>The type of state obligation</a:t>
            </a:r>
            <a:endParaRPr lang="en-US" dirty="0">
              <a:latin typeface="Angsana New" pitchFamily="18" charset="-34"/>
              <a:cs typeface="Angsana New" pitchFamily="18" charset="-3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Bodoni MT" pitchFamily="18" charset="0"/>
              </a:rPr>
              <a:t>The member countries of WHO approve FCTC:173 states ratify the FCTC</a:t>
            </a:r>
          </a:p>
          <a:p>
            <a:pPr>
              <a:buNone/>
            </a:pPr>
            <a:endParaRPr lang="en-US" sz="2400" dirty="0" smtClean="0">
              <a:latin typeface="Bodoni MT" pitchFamily="18" charset="0"/>
            </a:endParaRPr>
          </a:p>
          <a:p>
            <a:r>
              <a:rPr lang="en-US" sz="2400" dirty="0" smtClean="0">
                <a:latin typeface="Bodoni MT" pitchFamily="18" charset="0"/>
              </a:rPr>
              <a:t>Main objective: to protect the people from the negative effects of tobacco consumption and exposure to tobacco</a:t>
            </a:r>
          </a:p>
          <a:p>
            <a:endParaRPr lang="en-US" sz="2400" dirty="0" smtClean="0">
              <a:latin typeface="Bodoni MT" pitchFamily="18" charset="0"/>
            </a:endParaRPr>
          </a:p>
          <a:p>
            <a:r>
              <a:rPr lang="en-US" sz="2400" dirty="0" smtClean="0">
                <a:latin typeface="Bodoni MT" pitchFamily="18" charset="0"/>
              </a:rPr>
              <a:t>The treaty contains clauses for tobacco taxation, prevention of smoking and treatment, smuggling, advertising, sponsorship and promotion, and product regulation</a:t>
            </a:r>
          </a:p>
          <a:p>
            <a:endParaRPr lang="en-US" sz="2400" dirty="0" smtClean="0">
              <a:latin typeface="Bodoni MT" pitchFamily="18" charset="0"/>
            </a:endParaRPr>
          </a:p>
          <a:p>
            <a:r>
              <a:rPr lang="en-US" sz="2400" dirty="0" smtClean="0">
                <a:latin typeface="Bodoni MT" pitchFamily="18" charset="0"/>
              </a:rPr>
              <a:t>The treaty obligations are enforced through legislation by the state party</a:t>
            </a:r>
          </a:p>
          <a:p>
            <a:endParaRPr lang="en-US" sz="2000" dirty="0">
              <a:latin typeface="Bodoni MT" pitchFamily="18" charset="0"/>
            </a:endParaRPr>
          </a:p>
        </p:txBody>
      </p:sp>
      <p:sp>
        <p:nvSpPr>
          <p:cNvPr id="3" name="Title 2"/>
          <p:cNvSpPr>
            <a:spLocks noGrp="1"/>
          </p:cNvSpPr>
          <p:nvPr>
            <p:ph type="title"/>
          </p:nvPr>
        </p:nvSpPr>
        <p:spPr/>
        <p:txBody>
          <a:bodyPr>
            <a:normAutofit/>
          </a:bodyPr>
          <a:lstStyle/>
          <a:p>
            <a:r>
              <a:rPr lang="en-US" sz="3600" dirty="0" smtClean="0">
                <a:latin typeface="Angsana New" pitchFamily="18" charset="-34"/>
                <a:cs typeface="Angsana New" pitchFamily="18" charset="-34"/>
              </a:rPr>
              <a:t>Convention on Tobacco Control</a:t>
            </a:r>
            <a:endParaRPr lang="en-US" sz="3600" dirty="0">
              <a:latin typeface="Angsana New" pitchFamily="18" charset="-34"/>
              <a:cs typeface="Angsana New" pitchFamily="18" charset="-3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latin typeface="Bodoni MT" pitchFamily="18" charset="0"/>
            </a:endParaRPr>
          </a:p>
          <a:p>
            <a:r>
              <a:rPr lang="en-US" dirty="0" smtClean="0">
                <a:latin typeface="Bodoni MT" pitchFamily="18" charset="0"/>
              </a:rPr>
              <a:t>Tobacco control policies are being connected with human rights treaties and obligations in international human rights procedures.</a:t>
            </a:r>
          </a:p>
          <a:p>
            <a:endParaRPr lang="en-US" dirty="0" smtClean="0">
              <a:latin typeface="Bodoni MT" pitchFamily="18" charset="0"/>
            </a:endParaRPr>
          </a:p>
          <a:p>
            <a:r>
              <a:rPr lang="en-US" dirty="0" smtClean="0">
                <a:latin typeface="Bodoni MT" pitchFamily="18" charset="0"/>
              </a:rPr>
              <a:t>Recently, this connection has impacted a number of decisions at domestic level:</a:t>
            </a:r>
          </a:p>
          <a:p>
            <a:pPr>
              <a:buNone/>
            </a:pPr>
            <a:r>
              <a:rPr lang="en-US" dirty="0" smtClean="0">
                <a:latin typeface="Bodoni MT" pitchFamily="18" charset="0"/>
              </a:rPr>
              <a:t>		- Tobacco control legislative debates</a:t>
            </a:r>
          </a:p>
          <a:p>
            <a:pPr>
              <a:buNone/>
            </a:pPr>
            <a:r>
              <a:rPr lang="en-US" dirty="0" smtClean="0">
                <a:latin typeface="Bodoni MT" pitchFamily="18" charset="0"/>
              </a:rPr>
              <a:t>		- High profile judicial cases</a:t>
            </a:r>
            <a:endParaRPr lang="en-US" dirty="0">
              <a:latin typeface="Bodoni MT" pitchFamily="18" charset="0"/>
            </a:endParaRPr>
          </a:p>
        </p:txBody>
      </p:sp>
      <p:sp>
        <p:nvSpPr>
          <p:cNvPr id="3" name="Title 2"/>
          <p:cNvSpPr>
            <a:spLocks noGrp="1"/>
          </p:cNvSpPr>
          <p:nvPr>
            <p:ph type="title"/>
          </p:nvPr>
        </p:nvSpPr>
        <p:spPr/>
        <p:txBody>
          <a:bodyPr>
            <a:normAutofit/>
          </a:bodyPr>
          <a:lstStyle/>
          <a:p>
            <a:r>
              <a:rPr lang="en-US" sz="3600" dirty="0" smtClean="0">
                <a:latin typeface="Angsana New" pitchFamily="18" charset="-34"/>
                <a:cs typeface="Angsana New" pitchFamily="18" charset="-34"/>
              </a:rPr>
              <a:t>The Human Rights Connection</a:t>
            </a:r>
            <a:endParaRPr lang="en-US" sz="3600" dirty="0">
              <a:latin typeface="Angsana New" pitchFamily="18" charset="-34"/>
              <a:cs typeface="Angsana New" pitchFamily="18" charset="-3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latin typeface="Bodoni MT" pitchFamily="18" charset="0"/>
            </a:endParaRPr>
          </a:p>
          <a:p>
            <a:r>
              <a:rPr lang="en-US" dirty="0" smtClean="0">
                <a:latin typeface="Bodoni MT" pitchFamily="18" charset="0"/>
              </a:rPr>
              <a:t>The International Covenant on Economic Social and Cultural Rights (ICESCR) addresses the right to health in the following terms (article 12):</a:t>
            </a:r>
          </a:p>
          <a:p>
            <a:endParaRPr lang="en-US" dirty="0" smtClean="0">
              <a:latin typeface="Bodoni MT" pitchFamily="18" charset="0"/>
            </a:endParaRPr>
          </a:p>
          <a:p>
            <a:pPr>
              <a:buNone/>
            </a:pPr>
            <a:r>
              <a:rPr lang="en-US" dirty="0" smtClean="0">
                <a:latin typeface="Bodoni MT" pitchFamily="18" charset="0"/>
              </a:rPr>
              <a:t>	“The States Parties to the present Covenant recognize the rights of everyone to the enjoyment of the highest attainable standard physical and mental health…”</a:t>
            </a:r>
            <a:endParaRPr lang="en-US" dirty="0">
              <a:latin typeface="Bodoni MT" pitchFamily="18" charset="0"/>
            </a:endParaRPr>
          </a:p>
        </p:txBody>
      </p:sp>
      <p:sp>
        <p:nvSpPr>
          <p:cNvPr id="3" name="Title 2"/>
          <p:cNvSpPr>
            <a:spLocks noGrp="1"/>
          </p:cNvSpPr>
          <p:nvPr>
            <p:ph type="title"/>
          </p:nvPr>
        </p:nvSpPr>
        <p:spPr/>
        <p:txBody>
          <a:bodyPr/>
          <a:lstStyle/>
          <a:p>
            <a:r>
              <a:rPr lang="en-US" sz="4400" dirty="0" smtClean="0">
                <a:latin typeface="Angsana New" pitchFamily="18" charset="-34"/>
                <a:cs typeface="Angsana New" pitchFamily="18" charset="-34"/>
              </a:rPr>
              <a:t>The Human Rights Connection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latin typeface="Bodoni MT" pitchFamily="18" charset="0"/>
              </a:rPr>
              <a:t>State Obligation related to Tobacco Control</a:t>
            </a:r>
          </a:p>
          <a:p>
            <a:endParaRPr lang="en-US" dirty="0" smtClean="0">
              <a:latin typeface="Bodoni MT" pitchFamily="18" charset="0"/>
            </a:endParaRPr>
          </a:p>
          <a:p>
            <a:pPr>
              <a:buNone/>
            </a:pPr>
            <a:r>
              <a:rPr lang="en-US" dirty="0" err="1" smtClean="0">
                <a:latin typeface="Bodoni MT" pitchFamily="18" charset="0"/>
              </a:rPr>
              <a:t>Commitee</a:t>
            </a:r>
            <a:r>
              <a:rPr lang="en-US" dirty="0" smtClean="0">
                <a:latin typeface="Bodoni MT" pitchFamily="18" charset="0"/>
              </a:rPr>
              <a:t> on Economic Social and Cultural Rights (CESCR), General Comment 14:</a:t>
            </a:r>
          </a:p>
          <a:p>
            <a:pPr algn="just">
              <a:buNone/>
            </a:pPr>
            <a:r>
              <a:rPr lang="en-US" dirty="0" smtClean="0">
                <a:latin typeface="Bodoni MT" pitchFamily="18" charset="0"/>
              </a:rPr>
              <a:t>“(…) violations of the obligations to protect arise from the fact that a State may not adopt all necessary measures  within their jurisdiction in order to protect persons against violation of the right to health by third parties. Included in this category are such omission as … non-protection of consumers and workers from damaging health practices as occurs in the case of… </a:t>
            </a:r>
            <a:r>
              <a:rPr lang="en-US" u="sng" dirty="0" smtClean="0">
                <a:latin typeface="Bodoni MT" pitchFamily="18" charset="0"/>
              </a:rPr>
              <a:t>not deterring the production, marketing and use of tobacco, drugs and other harmful substances</a:t>
            </a:r>
            <a:r>
              <a:rPr lang="en-US" dirty="0" smtClean="0">
                <a:latin typeface="Bodoni MT" pitchFamily="18" charset="0"/>
              </a:rPr>
              <a:t>” </a:t>
            </a:r>
            <a:endParaRPr lang="en-US" dirty="0">
              <a:latin typeface="Bodoni MT" pitchFamily="18" charset="0"/>
            </a:endParaRPr>
          </a:p>
        </p:txBody>
      </p:sp>
      <p:sp>
        <p:nvSpPr>
          <p:cNvPr id="3" name="Title 2"/>
          <p:cNvSpPr>
            <a:spLocks noGrp="1"/>
          </p:cNvSpPr>
          <p:nvPr>
            <p:ph type="title"/>
          </p:nvPr>
        </p:nvSpPr>
        <p:spPr/>
        <p:txBody>
          <a:bodyPr/>
          <a:lstStyle/>
          <a:p>
            <a:r>
              <a:rPr lang="en-US" sz="4000" dirty="0" smtClean="0">
                <a:latin typeface="Angsana New" pitchFamily="18" charset="-34"/>
                <a:cs typeface="Angsana New" pitchFamily="18" charset="-34"/>
              </a:rPr>
              <a:t>The Human Rights Connection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TotalTime>
  <Words>707</Words>
  <Application>Microsoft Office PowerPoint</Application>
  <PresentationFormat>On-screen Show (4:3)</PresentationFormat>
  <Paragraphs>98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Linking Tobacco Control  and Human Rights: SMOKE FREE AIR IS A HUMAN RIGHT  </vt:lpstr>
      <vt:lpstr>Human Rights Approach to Tobacco Control</vt:lpstr>
      <vt:lpstr>What is Human Rights?</vt:lpstr>
      <vt:lpstr>Subjects in International human rights Law</vt:lpstr>
      <vt:lpstr>The type of state obligation</vt:lpstr>
      <vt:lpstr>Convention on Tobacco Control</vt:lpstr>
      <vt:lpstr>The Human Rights Connection</vt:lpstr>
      <vt:lpstr>The Human Rights Connection</vt:lpstr>
      <vt:lpstr>The Human Rights Connection</vt:lpstr>
      <vt:lpstr>The FCTC and Human Right Obligations - Treaties</vt:lpstr>
      <vt:lpstr>Concluding observation on Indonesia</vt:lpstr>
      <vt:lpstr>The FCTC and Human Right Obligations  – Domestic Litigation</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Linking Tobacco Control  and Human Rights </dc:title>
  <dc:creator>Gunar</dc:creator>
  <cp:lastModifiedBy>IFDAL</cp:lastModifiedBy>
  <cp:revision>17</cp:revision>
  <dcterms:created xsi:type="dcterms:W3CDTF">2014-02-03T17:48:51Z</dcterms:created>
  <dcterms:modified xsi:type="dcterms:W3CDTF">2016-11-26T03:16:03Z</dcterms:modified>
</cp:coreProperties>
</file>